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60" d="100"/>
          <a:sy n="6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fatter og d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Forfatter og dato</a:t>
            </a:r>
          </a:p>
        </p:txBody>
      </p:sp>
      <p:sp>
        <p:nvSpPr>
          <p:cNvPr id="12" name="Presentasjonstittel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Presentasjonstittel</a:t>
            </a:r>
          </a:p>
        </p:txBody>
      </p:sp>
      <p:sp>
        <p:nvSpPr>
          <p:cNvPr id="13" name="Brødtekst nivå 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Presentasjonsundertittel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Lysbilde-…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100" name="Lysbildeundertit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Lysbildeundertittel</a:t>
            </a:r>
          </a:p>
        </p:txBody>
      </p:sp>
      <p:sp>
        <p:nvSpPr>
          <p:cNvPr id="10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gsor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gsordentit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Dagsordentittel</a:t>
            </a:r>
          </a:p>
        </p:txBody>
      </p:sp>
      <p:sp>
        <p:nvSpPr>
          <p:cNvPr id="109" name="Dagsordenundertit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Dagsordenundertittel</a:t>
            </a:r>
          </a:p>
        </p:txBody>
      </p:sp>
      <p:sp>
        <p:nvSpPr>
          <p:cNvPr id="110" name="Brødtekst nivå 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Dagens emner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rødtekst nivå 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Melding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kta, 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rødtekst nivå 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100 %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k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Fakta</a:t>
            </a:r>
          </a:p>
        </p:txBody>
      </p:sp>
      <p:sp>
        <p:nvSpPr>
          <p:cNvPr id="128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Kilder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Kilder</a:t>
            </a:r>
          </a:p>
        </p:txBody>
      </p:sp>
      <p:sp>
        <p:nvSpPr>
          <p:cNvPr id="136" name="Brødtekst nivå 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«Kjent sitat»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 – 3 p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alatbolle med stekt ris, kokte egg og spisepinner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lle med laksekaker, salat og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lle med pappardelle-pasta med persillesmør, ristede hasselnøtter og revet parmesan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alatbolle med stekt ris, kokte egg og spisepinner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kadoer og limer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sjonstittel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Presentasjonstittel</a:t>
            </a:r>
          </a:p>
        </p:txBody>
      </p:sp>
      <p:sp>
        <p:nvSpPr>
          <p:cNvPr id="23" name="Forfatter og dato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Forfatter og dato</a:t>
            </a:r>
          </a:p>
        </p:txBody>
      </p:sp>
      <p:sp>
        <p:nvSpPr>
          <p:cNvPr id="24" name="Brødtekst nivå 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Presentasjonsundertittel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bilde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lle med laksekaker, salat og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Lysbilde-…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34" name="Brødtekst nivå 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Lysbildeundertittel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5233"/>
            <a:ext cx="241403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Lysbilde-…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43" name="Lysbildeundertit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Lysbildeundertittel</a:t>
            </a:r>
          </a:p>
        </p:txBody>
      </p:sp>
      <p:sp>
        <p:nvSpPr>
          <p:cNvPr id="44" name="Brødtekst nivå 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Punkttegntekst i lysbilde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rødtekst nivå 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Punkttegntekst i lysbilde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, punkttegn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Lysbildeundertit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Lysbildeundertittel</a:t>
            </a:r>
          </a:p>
        </p:txBody>
      </p:sp>
      <p:sp>
        <p:nvSpPr>
          <p:cNvPr id="61" name="Brødtekst nivå 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Punkttegntekst i lysbilde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lle med pappardelle-pasta med persillesmør, ristede hasselnøtter og revet parmesan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Lysbilde-…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6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, punkttegn og direktevideo –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Lysbildeundertit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Lysbildeundertittel</a:t>
            </a:r>
          </a:p>
        </p:txBody>
      </p:sp>
      <p:sp>
        <p:nvSpPr>
          <p:cNvPr id="72" name="Brødtekst nivå 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Punkttegntekst i lysbilde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Lysbilde-…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7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, punkttegn og direktevideo – 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Lysbildeundertit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Lysbildeundertittel</a:t>
            </a:r>
          </a:p>
        </p:txBody>
      </p:sp>
      <p:sp>
        <p:nvSpPr>
          <p:cNvPr id="82" name="Brødtekst nivå 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Punkttegntekst i lysbilde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Lysbilde-…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8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Inndelingstittel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Inndelingstittel</a:t>
            </a:r>
          </a:p>
        </p:txBody>
      </p:sp>
      <p:sp>
        <p:nvSpPr>
          <p:cNvPr id="92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5233"/>
            <a:ext cx="241403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ysbilde-…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3" name="Brødtekst nivå 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Punkttegntekst i lysbilde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kjermbilde 2025-06-11 kl. 13.52.49.png" descr="Skjermbilde 2025-06-11 kl. 13.52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8" y="-26095"/>
            <a:ext cx="24363364" cy="13766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Frittord logo.jpg" descr="Frittord 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4930" y="9329001"/>
            <a:ext cx="1611256" cy="16112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Folk mer avklarte til KI-bruk i nyhetene"/>
          <p:cNvSpPr txBox="1"/>
          <p:nvPr/>
        </p:nvSpPr>
        <p:spPr>
          <a:xfrm>
            <a:off x="1365046" y="638964"/>
            <a:ext cx="13255144" cy="957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1">
                <a:solidFill>
                  <a:srgbClr val="0AB0BE"/>
                </a:solidFill>
              </a:defRPr>
            </a:lvl1pPr>
          </a:lstStyle>
          <a:p>
            <a:r>
              <a:t>Folk mer avklarte til KI-bruk i nyhetene</a:t>
            </a:r>
          </a:p>
        </p:txBody>
      </p:sp>
      <p:sp>
        <p:nvSpPr>
          <p:cNvPr id="221" name="Rektangel"/>
          <p:cNvSpPr/>
          <p:nvPr/>
        </p:nvSpPr>
        <p:spPr>
          <a:xfrm>
            <a:off x="5165030" y="9479861"/>
            <a:ext cx="8716963" cy="106322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22" name="Skjermbilde 2025-06-12 kl. 10.24.27.png" descr="Skjermbilde 2025-06-12 kl. 10.24.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52" y="3011712"/>
            <a:ext cx="22906296" cy="9432651"/>
          </a:xfrm>
          <a:prstGeom prst="rect">
            <a:avLst/>
          </a:prstGeom>
          <a:ln w="63500">
            <a:solidFill>
              <a:srgbClr val="0AB0BE"/>
            </a:solidFill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Men ikke så interesserte i KI-tjenester i nyhetene"/>
          <p:cNvSpPr txBox="1"/>
          <p:nvPr/>
        </p:nvSpPr>
        <p:spPr>
          <a:xfrm>
            <a:off x="1161846" y="545065"/>
            <a:ext cx="5579485" cy="332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 b="1">
                <a:solidFill>
                  <a:srgbClr val="0AB0BE"/>
                </a:solidFill>
              </a:defRPr>
            </a:lvl1pPr>
          </a:lstStyle>
          <a:p>
            <a:r>
              <a:t>Men ikke så interesserte i KI-tjenester i nyhetene</a:t>
            </a:r>
          </a:p>
        </p:txBody>
      </p:sp>
      <p:pic>
        <p:nvPicPr>
          <p:cNvPr id="225" name="Skjermbilde 2025-06-12 kl. 10.26.24.png" descr="Skjermbilde 2025-06-12 kl. 10.26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0126" y="761801"/>
            <a:ext cx="17079571" cy="12192447"/>
          </a:xfrm>
          <a:prstGeom prst="rect">
            <a:avLst/>
          </a:prstGeom>
          <a:ln w="63500">
            <a:solidFill>
              <a:srgbClr val="0AB0BE"/>
            </a:solidFill>
            <a:miter lim="400000"/>
          </a:ln>
        </p:spPr>
      </p:pic>
      <p:sp>
        <p:nvSpPr>
          <p:cNvPr id="226" name="Oval"/>
          <p:cNvSpPr/>
          <p:nvPr/>
        </p:nvSpPr>
        <p:spPr>
          <a:xfrm>
            <a:off x="21786552" y="1437640"/>
            <a:ext cx="1736924" cy="1122958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7" name="Oval"/>
          <p:cNvSpPr/>
          <p:nvPr/>
        </p:nvSpPr>
        <p:spPr>
          <a:xfrm>
            <a:off x="20821352" y="9083040"/>
            <a:ext cx="1736924" cy="1122958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De unge"/>
          <p:cNvSpPr txBox="1"/>
          <p:nvPr/>
        </p:nvSpPr>
        <p:spPr>
          <a:xfrm>
            <a:off x="11486375" y="5841425"/>
            <a:ext cx="2395424" cy="2033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De unge</a:t>
            </a:r>
          </a:p>
        </p:txBody>
      </p:sp>
      <p:pic>
        <p:nvPicPr>
          <p:cNvPr id="230" name="Skjermbilde 2025-06-12 kl. 10.28.33.png" descr="Skjermbilde 2025-06-12 kl. 10.28.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991" y="1893589"/>
            <a:ext cx="16804018" cy="11441035"/>
          </a:xfrm>
          <a:prstGeom prst="rect">
            <a:avLst/>
          </a:prstGeom>
          <a:ln w="63500">
            <a:solidFill>
              <a:srgbClr val="0AB0BE"/>
            </a:solidFill>
            <a:miter lim="400000"/>
          </a:ln>
        </p:spPr>
      </p:pic>
      <p:sp>
        <p:nvSpPr>
          <p:cNvPr id="231" name="De unge skiller seg ut: sosiale medier og podkast"/>
          <p:cNvSpPr txBox="1"/>
          <p:nvPr/>
        </p:nvSpPr>
        <p:spPr>
          <a:xfrm>
            <a:off x="1365046" y="638964"/>
            <a:ext cx="16796209" cy="957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1">
                <a:solidFill>
                  <a:srgbClr val="0AB0BE"/>
                </a:solidFill>
              </a:defRPr>
            </a:lvl1pPr>
          </a:lstStyle>
          <a:p>
            <a:r>
              <a:t>De unge skiller seg ut: sosiale medier og podkast</a:t>
            </a:r>
          </a:p>
        </p:txBody>
      </p:sp>
      <p:sp>
        <p:nvSpPr>
          <p:cNvPr id="232" name="Oval"/>
          <p:cNvSpPr/>
          <p:nvPr/>
        </p:nvSpPr>
        <p:spPr>
          <a:xfrm>
            <a:off x="18687752" y="6296521"/>
            <a:ext cx="1736924" cy="794048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3" name="Oval"/>
          <p:cNvSpPr/>
          <p:nvPr/>
        </p:nvSpPr>
        <p:spPr>
          <a:xfrm>
            <a:off x="18687752" y="8998902"/>
            <a:ext cx="1736924" cy="674986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Skjermbilde 2025-06-12 kl. 09.10.46.png" descr="Skjermbilde 2025-06-12 kl. 09.10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316" y="2373114"/>
            <a:ext cx="4775201" cy="812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De unge skiller seg ut: TikTok, Snapchapt og Instagram"/>
          <p:cNvSpPr txBox="1"/>
          <p:nvPr/>
        </p:nvSpPr>
        <p:spPr>
          <a:xfrm>
            <a:off x="1365046" y="638964"/>
            <a:ext cx="18813883" cy="957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1">
                <a:solidFill>
                  <a:srgbClr val="0AB0BE"/>
                </a:solidFill>
              </a:defRPr>
            </a:lvl1pPr>
          </a:lstStyle>
          <a:p>
            <a:r>
              <a:t>De unge skiller seg ut: TikTok, Snapchapt og Instagram</a:t>
            </a:r>
          </a:p>
        </p:txBody>
      </p:sp>
      <p:pic>
        <p:nvPicPr>
          <p:cNvPr id="237" name="Skjermbilde 2025-06-12 kl. 10.30.53.png" descr="Skjermbilde 2025-06-12 kl. 10.30.5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823" y="2128936"/>
            <a:ext cx="15815260" cy="9432728"/>
          </a:xfrm>
          <a:prstGeom prst="rect">
            <a:avLst/>
          </a:prstGeom>
          <a:ln w="63500">
            <a:solidFill>
              <a:srgbClr val="0AB0BE"/>
            </a:solidFill>
            <a:miter lim="400000"/>
          </a:ln>
        </p:spPr>
      </p:pic>
      <p:pic>
        <p:nvPicPr>
          <p:cNvPr id="238" name="Skjermbilde 2025-06-12 kl. 10.31.42.png" descr="Skjermbilde 2025-06-12 kl. 10.31.4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1758" y="2093672"/>
            <a:ext cx="6490402" cy="11051225"/>
          </a:xfrm>
          <a:prstGeom prst="rect">
            <a:avLst/>
          </a:prstGeom>
          <a:ln w="63500">
            <a:solidFill>
              <a:srgbClr val="0AB0BE"/>
            </a:solidFill>
            <a:miter lim="400000"/>
          </a:ln>
        </p:spPr>
      </p:pic>
      <p:sp>
        <p:nvSpPr>
          <p:cNvPr id="239" name="Oval"/>
          <p:cNvSpPr/>
          <p:nvPr/>
        </p:nvSpPr>
        <p:spPr>
          <a:xfrm>
            <a:off x="18687752" y="4764980"/>
            <a:ext cx="2868316" cy="1162249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0" name="Oval"/>
          <p:cNvSpPr/>
          <p:nvPr/>
        </p:nvSpPr>
        <p:spPr>
          <a:xfrm>
            <a:off x="4431109" y="6209903"/>
            <a:ext cx="1477070" cy="1016794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1" name="Oval"/>
          <p:cNvSpPr/>
          <p:nvPr/>
        </p:nvSpPr>
        <p:spPr>
          <a:xfrm>
            <a:off x="2711152" y="6002635"/>
            <a:ext cx="1477070" cy="1016794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Skjermbilde 2025-06-12 kl. 09.41.16.png" descr="Skjermbilde 2025-06-12 kl. 09.41.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3" y="-8533"/>
            <a:ext cx="24384001" cy="137697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Skjermbilde 2025-06-12 kl. 10.21.39.png" descr="Skjermbilde 2025-06-12 kl. 10.21.39.png"/>
          <p:cNvPicPr>
            <a:picLocks noChangeAspect="1"/>
          </p:cNvPicPr>
          <p:nvPr/>
        </p:nvPicPr>
        <p:blipFill>
          <a:blip r:embed="rId3">
            <a:alphaModFix amt="44690"/>
          </a:blip>
          <a:stretch>
            <a:fillRect/>
          </a:stretch>
        </p:blipFill>
        <p:spPr>
          <a:xfrm>
            <a:off x="1212538" y="6057503"/>
            <a:ext cx="14240209" cy="2820391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Rektangel"/>
          <p:cNvSpPr/>
          <p:nvPr/>
        </p:nvSpPr>
        <p:spPr>
          <a:xfrm>
            <a:off x="19989800" y="11125200"/>
            <a:ext cx="3698181" cy="1912541"/>
          </a:xfrm>
          <a:prstGeom prst="rect">
            <a:avLst/>
          </a:prstGeom>
          <a:solidFill>
            <a:srgbClr val="14193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6" name="Oppsummert"/>
          <p:cNvSpPr txBox="1"/>
          <p:nvPr/>
        </p:nvSpPr>
        <p:spPr>
          <a:xfrm>
            <a:off x="1365046" y="638964"/>
            <a:ext cx="4564280" cy="957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1">
                <a:solidFill>
                  <a:srgbClr val="FFFFFF"/>
                </a:solidFill>
              </a:defRPr>
            </a:lvl1pPr>
          </a:lstStyle>
          <a:p>
            <a:r>
              <a:t>Oppsummert</a:t>
            </a:r>
          </a:p>
        </p:txBody>
      </p:sp>
      <p:sp>
        <p:nvSpPr>
          <p:cNvPr id="247" name="Nyhetspodkaster for de få, men sentralt i deres hverdag."/>
          <p:cNvSpPr txBox="1"/>
          <p:nvPr/>
        </p:nvSpPr>
        <p:spPr>
          <a:xfrm>
            <a:off x="2309152" y="4497566"/>
            <a:ext cx="13774182" cy="170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>
              <a:defRPr sz="5600">
                <a:solidFill>
                  <a:srgbClr val="FFFFFF"/>
                </a:solidFill>
              </a:defRPr>
            </a:pPr>
            <a:r>
              <a:t>Nyhetspodkaster for de få, men sentralt i deres hverdag.</a:t>
            </a:r>
          </a:p>
        </p:txBody>
      </p:sp>
      <p:sp>
        <p:nvSpPr>
          <p:cNvPr id="248" name="Norge er gjenkjennelig."/>
          <p:cNvSpPr txBox="1"/>
          <p:nvPr/>
        </p:nvSpPr>
        <p:spPr>
          <a:xfrm>
            <a:off x="1445552" y="2432530"/>
            <a:ext cx="13774182" cy="932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FFFFFF"/>
                </a:solidFill>
              </a:defRPr>
            </a:lvl1pPr>
          </a:lstStyle>
          <a:p>
            <a:r>
              <a:t>Norge er gjenkjennelig.</a:t>
            </a:r>
          </a:p>
        </p:txBody>
      </p:sp>
      <p:sp>
        <p:nvSpPr>
          <p:cNvPr id="249" name="Avklarte, men lunkne, til KI."/>
          <p:cNvSpPr txBox="1"/>
          <p:nvPr/>
        </p:nvSpPr>
        <p:spPr>
          <a:xfrm>
            <a:off x="1445552" y="7001405"/>
            <a:ext cx="13774182" cy="932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FFFFFF"/>
                </a:solidFill>
              </a:defRPr>
            </a:lvl1pPr>
          </a:lstStyle>
          <a:p>
            <a:r>
              <a:t>Avklarte, men lunkne, til KI.</a:t>
            </a:r>
          </a:p>
        </p:txBody>
      </p:sp>
      <p:pic>
        <p:nvPicPr>
          <p:cNvPr id="250" name="Skjermbilde 2025-06-12 kl. 10.21.39.png" descr="Skjermbilde 2025-06-12 kl. 10.21.39.png"/>
          <p:cNvPicPr>
            <a:picLocks noChangeAspect="1"/>
          </p:cNvPicPr>
          <p:nvPr/>
        </p:nvPicPr>
        <p:blipFill>
          <a:blip r:embed="rId3">
            <a:alphaModFix amt="77013"/>
          </a:blip>
          <a:stretch>
            <a:fillRect/>
          </a:stretch>
        </p:blipFill>
        <p:spPr>
          <a:xfrm>
            <a:off x="3523382" y="9315875"/>
            <a:ext cx="11819112" cy="2340873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De unge får nyheter i algoritmestyrte sosiale medier."/>
          <p:cNvSpPr txBox="1"/>
          <p:nvPr/>
        </p:nvSpPr>
        <p:spPr>
          <a:xfrm>
            <a:off x="3629952" y="9741944"/>
            <a:ext cx="13774182" cy="1700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FFFFFF"/>
                </a:solidFill>
              </a:defRPr>
            </a:lvl1pPr>
          </a:lstStyle>
          <a:p>
            <a:r>
              <a:t>De unge får nyheter i algoritmestyrte sosiale medier.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Skjermbilde 2025-06-11 kl. 13.53.05.png" descr="Skjermbilde 2025-06-11 kl. 13.53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224" y="-27290"/>
            <a:ext cx="24486849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Skjermbilde 2025-06-11 kl. 13.54.45.png" descr="Skjermbilde 2025-06-11 kl. 13.54.4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7278" y="9379801"/>
            <a:ext cx="3028564" cy="1611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Frittord logo.jpg" descr="Frittord 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4930" y="9379801"/>
            <a:ext cx="1611256" cy="1611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QR code - nyhetsbruk.jpg" descr="QR code - nyhetsbruk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12476" y="3022103"/>
            <a:ext cx="3757911" cy="3757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kjermbilde 2025-06-12 kl. 09.41.16.png" descr="Skjermbilde 2025-06-12 kl. 09.41.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3" y="-8533"/>
            <a:ext cx="24384001" cy="1376979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Rektangel"/>
          <p:cNvSpPr/>
          <p:nvPr/>
        </p:nvSpPr>
        <p:spPr>
          <a:xfrm>
            <a:off x="13805774" y="3276600"/>
            <a:ext cx="8931195" cy="4216400"/>
          </a:xfrm>
          <a:prstGeom prst="rect">
            <a:avLst/>
          </a:prstGeom>
          <a:solidFill>
            <a:srgbClr val="111A3A">
              <a:alpha val="5393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6" name="Rektangel"/>
          <p:cNvSpPr/>
          <p:nvPr/>
        </p:nvSpPr>
        <p:spPr>
          <a:xfrm>
            <a:off x="19989800" y="11125200"/>
            <a:ext cx="3698181" cy="1912541"/>
          </a:xfrm>
          <a:prstGeom prst="rect">
            <a:avLst/>
          </a:prstGeom>
          <a:solidFill>
            <a:srgbClr val="14193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7" name="Stabilt og gjenkjennelig"/>
          <p:cNvSpPr txBox="1"/>
          <p:nvPr/>
        </p:nvSpPr>
        <p:spPr>
          <a:xfrm>
            <a:off x="1365046" y="638964"/>
            <a:ext cx="8278166" cy="957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1">
                <a:solidFill>
                  <a:srgbClr val="FFFFFF"/>
                </a:solidFill>
              </a:defRPr>
            </a:lvl1pPr>
          </a:lstStyle>
          <a:p>
            <a:r>
              <a:t>Stabilt og gjenkjennelig </a:t>
            </a:r>
          </a:p>
        </p:txBody>
      </p:sp>
      <p:sp>
        <p:nvSpPr>
          <p:cNvPr id="178" name="82%…"/>
          <p:cNvSpPr txBox="1"/>
          <p:nvPr/>
        </p:nvSpPr>
        <p:spPr>
          <a:xfrm>
            <a:off x="3320846" y="3445911"/>
            <a:ext cx="7611061" cy="3877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16000">
                <a:solidFill>
                  <a:srgbClr val="FFFFFF"/>
                </a:solidFill>
              </a:defRPr>
            </a:pPr>
            <a:r>
              <a:t>82% </a:t>
            </a:r>
          </a:p>
          <a:p>
            <a:pPr>
              <a:spcBef>
                <a:spcPts val="0"/>
              </a:spcBef>
              <a:defRPr sz="5600">
                <a:solidFill>
                  <a:srgbClr val="FFFFFF"/>
                </a:solidFill>
              </a:defRPr>
            </a:pPr>
            <a:r>
              <a:t>sjekker nyhetene minst </a:t>
            </a:r>
          </a:p>
          <a:p>
            <a:pPr>
              <a:spcBef>
                <a:spcPts val="0"/>
              </a:spcBef>
              <a:defRPr sz="5600">
                <a:solidFill>
                  <a:srgbClr val="FFFFFF"/>
                </a:solidFill>
              </a:defRPr>
            </a:pPr>
            <a:r>
              <a:t>en gang om dagen</a:t>
            </a:r>
          </a:p>
        </p:txBody>
      </p:sp>
      <p:sp>
        <p:nvSpPr>
          <p:cNvPr id="179" name="VG, NRK og TV2 mest brukt"/>
          <p:cNvSpPr txBox="1"/>
          <p:nvPr/>
        </p:nvSpPr>
        <p:spPr>
          <a:xfrm>
            <a:off x="13838232" y="3067253"/>
            <a:ext cx="8770461" cy="4635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5600">
                <a:solidFill>
                  <a:srgbClr val="FFFFFF"/>
                </a:solidFill>
              </a:defRPr>
            </a:pPr>
            <a:r>
              <a:rPr sz="16000"/>
              <a:t>VG</a:t>
            </a:r>
            <a:r>
              <a:t>, </a:t>
            </a:r>
            <a:r>
              <a:rPr sz="16000"/>
              <a:t>NRK</a:t>
            </a:r>
            <a:r>
              <a:t> og </a:t>
            </a:r>
            <a:r>
              <a:rPr sz="16000"/>
              <a:t>TV2</a:t>
            </a:r>
            <a:r>
              <a:t> mest brukt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Folk elsker lokalnyheter"/>
          <p:cNvSpPr txBox="1"/>
          <p:nvPr/>
        </p:nvSpPr>
        <p:spPr>
          <a:xfrm>
            <a:off x="1314246" y="613564"/>
            <a:ext cx="8198512" cy="957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1">
                <a:solidFill>
                  <a:srgbClr val="0AB0BE"/>
                </a:solidFill>
              </a:defRPr>
            </a:lvl1pPr>
          </a:lstStyle>
          <a:p>
            <a:r>
              <a:t>Folk elsker lokalnyheter</a:t>
            </a:r>
          </a:p>
        </p:txBody>
      </p:sp>
      <p:sp>
        <p:nvSpPr>
          <p:cNvPr id="182" name="87%…"/>
          <p:cNvSpPr txBox="1"/>
          <p:nvPr/>
        </p:nvSpPr>
        <p:spPr>
          <a:xfrm>
            <a:off x="2279446" y="2960202"/>
            <a:ext cx="5104769" cy="3877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16000">
                <a:solidFill>
                  <a:srgbClr val="0AB0BE"/>
                </a:solidFill>
              </a:defRPr>
            </a:pPr>
            <a:r>
              <a:t>87% </a:t>
            </a:r>
          </a:p>
          <a:p>
            <a:pPr>
              <a:spcBef>
                <a:spcPts val="0"/>
              </a:spcBef>
              <a:defRPr sz="5600">
                <a:solidFill>
                  <a:srgbClr val="0AB0BE"/>
                </a:solidFill>
              </a:defRPr>
            </a:pPr>
            <a:r>
              <a:t>er interesserte i lokale nyheter</a:t>
            </a:r>
          </a:p>
        </p:txBody>
      </p:sp>
      <p:pic>
        <p:nvPicPr>
          <p:cNvPr id="183" name="Skjermbilde 2025-06-12 kl. 10.39.23.png" descr="Skjermbilde 2025-06-12 kl. 10.39.23.png"/>
          <p:cNvPicPr>
            <a:picLocks noChangeAspect="1"/>
          </p:cNvPicPr>
          <p:nvPr/>
        </p:nvPicPr>
        <p:blipFill>
          <a:blip r:embed="rId2"/>
          <a:srcRect t="11474"/>
          <a:stretch>
            <a:fillRect/>
          </a:stretch>
        </p:blipFill>
        <p:spPr>
          <a:xfrm>
            <a:off x="11646152" y="684906"/>
            <a:ext cx="10402475" cy="12744395"/>
          </a:xfrm>
          <a:prstGeom prst="rect">
            <a:avLst/>
          </a:prstGeom>
          <a:ln w="63500">
            <a:solidFill>
              <a:srgbClr val="0AB0BE"/>
            </a:solidFill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marttelefonen først!"/>
          <p:cNvSpPr txBox="1"/>
          <p:nvPr/>
        </p:nvSpPr>
        <p:spPr>
          <a:xfrm>
            <a:off x="1263446" y="575464"/>
            <a:ext cx="8350546" cy="957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 b="1">
                <a:solidFill>
                  <a:srgbClr val="0AB0BE"/>
                </a:solidFill>
              </a:defRPr>
            </a:lvl1pPr>
          </a:lstStyle>
          <a:p>
            <a:r>
              <a:t>Smarttelefonen først!</a:t>
            </a:r>
          </a:p>
        </p:txBody>
      </p:sp>
      <p:pic>
        <p:nvPicPr>
          <p:cNvPr id="186" name="Skjermbilde 2025-06-13 kl. 08.43.24.png" descr="Skjermbilde 2025-06-13 kl. 08.43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194" y="2211944"/>
            <a:ext cx="21747612" cy="10280689"/>
          </a:xfrm>
          <a:prstGeom prst="rect">
            <a:avLst/>
          </a:prstGeom>
          <a:ln w="63500">
            <a:solidFill>
              <a:srgbClr val="0AB0BE"/>
            </a:solidFill>
            <a:miter lim="400000"/>
          </a:ln>
        </p:spPr>
      </p:pic>
      <p:sp>
        <p:nvSpPr>
          <p:cNvPr id="187" name="Oval"/>
          <p:cNvSpPr/>
          <p:nvPr/>
        </p:nvSpPr>
        <p:spPr>
          <a:xfrm>
            <a:off x="16478448" y="3580209"/>
            <a:ext cx="4046935" cy="1001118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ktangel"/>
          <p:cNvSpPr/>
          <p:nvPr/>
        </p:nvSpPr>
        <p:spPr>
          <a:xfrm>
            <a:off x="19989800" y="11125200"/>
            <a:ext cx="3698181" cy="1912541"/>
          </a:xfrm>
          <a:prstGeom prst="rect">
            <a:avLst/>
          </a:prstGeom>
          <a:solidFill>
            <a:srgbClr val="14193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0" name="Etablerte nyhetsmedier vs alt annet"/>
          <p:cNvSpPr txBox="1"/>
          <p:nvPr/>
        </p:nvSpPr>
        <p:spPr>
          <a:xfrm>
            <a:off x="1263446" y="700798"/>
            <a:ext cx="8350546" cy="1748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 b="1">
                <a:solidFill>
                  <a:srgbClr val="0AB0BE"/>
                </a:solidFill>
              </a:defRPr>
            </a:lvl1pPr>
          </a:lstStyle>
          <a:p>
            <a:r>
              <a:t>Etablerte nyhetsmedier vs alt annet</a:t>
            </a:r>
          </a:p>
        </p:txBody>
      </p:sp>
      <p:sp>
        <p:nvSpPr>
          <p:cNvPr id="191" name="63%…"/>
          <p:cNvSpPr txBox="1"/>
          <p:nvPr/>
        </p:nvSpPr>
        <p:spPr>
          <a:xfrm>
            <a:off x="1263446" y="6459601"/>
            <a:ext cx="6834945" cy="541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16000">
                <a:solidFill>
                  <a:srgbClr val="0AB0BE"/>
                </a:solidFill>
              </a:defRPr>
            </a:pPr>
            <a:r>
              <a:t>63% </a:t>
            </a:r>
          </a:p>
          <a:p>
            <a:pPr>
              <a:spcBef>
                <a:spcPts val="0"/>
              </a:spcBef>
              <a:defRPr sz="5600">
                <a:solidFill>
                  <a:srgbClr val="0AB0BE"/>
                </a:solidFill>
              </a:defRPr>
            </a:pPr>
            <a:r>
              <a:t>har nettaviser eller avis-apper </a:t>
            </a:r>
          </a:p>
          <a:p>
            <a:pPr>
              <a:spcBef>
                <a:spcPts val="0"/>
              </a:spcBef>
              <a:defRPr sz="5600">
                <a:solidFill>
                  <a:srgbClr val="0AB0BE"/>
                </a:solidFill>
              </a:defRPr>
            </a:pPr>
            <a:r>
              <a:t>som viktigste nyhetskilde</a:t>
            </a:r>
          </a:p>
        </p:txBody>
      </p:sp>
      <p:pic>
        <p:nvPicPr>
          <p:cNvPr id="192" name="Skjermbilde 2025-06-12 kl. 10.01.03.png" descr="Skjermbilde 2025-06-12 kl. 10.01.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3609" y="996489"/>
            <a:ext cx="14354750" cy="12118147"/>
          </a:xfrm>
          <a:prstGeom prst="rect">
            <a:avLst/>
          </a:prstGeom>
          <a:ln w="63500">
            <a:solidFill>
              <a:srgbClr val="0AB0BE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93" name="Oval"/>
          <p:cNvSpPr/>
          <p:nvPr/>
        </p:nvSpPr>
        <p:spPr>
          <a:xfrm>
            <a:off x="19399448" y="2437209"/>
            <a:ext cx="4046935" cy="1119288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ektangel"/>
          <p:cNvSpPr/>
          <p:nvPr/>
        </p:nvSpPr>
        <p:spPr>
          <a:xfrm>
            <a:off x="19989800" y="11125200"/>
            <a:ext cx="3698181" cy="1912541"/>
          </a:xfrm>
          <a:prstGeom prst="rect">
            <a:avLst/>
          </a:prstGeom>
          <a:solidFill>
            <a:srgbClr val="14193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6" name="Ikke økning i nyhetsunnvik"/>
          <p:cNvSpPr txBox="1"/>
          <p:nvPr/>
        </p:nvSpPr>
        <p:spPr>
          <a:xfrm>
            <a:off x="1365046" y="638964"/>
            <a:ext cx="9109559" cy="957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1">
                <a:solidFill>
                  <a:srgbClr val="0AB0BE"/>
                </a:solidFill>
              </a:defRPr>
            </a:lvl1pPr>
          </a:lstStyle>
          <a:p>
            <a:r>
              <a:t>Ikke økning i nyhetsunnvik</a:t>
            </a:r>
          </a:p>
        </p:txBody>
      </p:sp>
      <p:pic>
        <p:nvPicPr>
          <p:cNvPr id="197" name="Skjermbilde 2025-06-12 kl. 10.04.26.png" descr="Skjermbilde 2025-06-12 kl. 10.04.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050" y="1857375"/>
            <a:ext cx="17047492" cy="11589664"/>
          </a:xfrm>
          <a:prstGeom prst="rect">
            <a:avLst/>
          </a:prstGeom>
          <a:ln w="63500">
            <a:solidFill>
              <a:srgbClr val="0AB0BE"/>
            </a:solidFill>
            <a:miter lim="400000"/>
          </a:ln>
        </p:spPr>
      </p:pic>
      <p:sp>
        <p:nvSpPr>
          <p:cNvPr id="198" name="7%…"/>
          <p:cNvSpPr txBox="1"/>
          <p:nvPr/>
        </p:nvSpPr>
        <p:spPr>
          <a:xfrm>
            <a:off x="1238046" y="3341202"/>
            <a:ext cx="6834945" cy="3877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16000">
                <a:solidFill>
                  <a:srgbClr val="0AB0BE"/>
                </a:solidFill>
              </a:defRPr>
            </a:pPr>
            <a:r>
              <a:t>7% </a:t>
            </a:r>
          </a:p>
          <a:p>
            <a:pPr>
              <a:spcBef>
                <a:spcPts val="0"/>
              </a:spcBef>
              <a:defRPr sz="5600">
                <a:solidFill>
                  <a:srgbClr val="0AB0BE"/>
                </a:solidFill>
              </a:defRPr>
            </a:pPr>
            <a:r>
              <a:t>unngår nyheter </a:t>
            </a:r>
          </a:p>
          <a:p>
            <a:pPr>
              <a:spcBef>
                <a:spcPts val="0"/>
              </a:spcBef>
              <a:defRPr sz="5600">
                <a:solidFill>
                  <a:srgbClr val="0AB0BE"/>
                </a:solidFill>
              </a:defRPr>
            </a:pPr>
            <a:r>
              <a:t>ofte</a:t>
            </a:r>
          </a:p>
        </p:txBody>
      </p:sp>
      <p:sp>
        <p:nvSpPr>
          <p:cNvPr id="199" name="Oval"/>
          <p:cNvSpPr/>
          <p:nvPr/>
        </p:nvSpPr>
        <p:spPr>
          <a:xfrm>
            <a:off x="22650648" y="7375882"/>
            <a:ext cx="1412281" cy="776884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Norge best i verden!"/>
          <p:cNvSpPr txBox="1"/>
          <p:nvPr/>
        </p:nvSpPr>
        <p:spPr>
          <a:xfrm>
            <a:off x="1365046" y="638964"/>
            <a:ext cx="6931153" cy="957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1">
                <a:solidFill>
                  <a:srgbClr val="0AB0BE"/>
                </a:solidFill>
              </a:defRPr>
            </a:lvl1pPr>
          </a:lstStyle>
          <a:p>
            <a:r>
              <a:t>Norge best i verden!</a:t>
            </a:r>
          </a:p>
        </p:txBody>
      </p:sp>
      <p:pic>
        <p:nvPicPr>
          <p:cNvPr id="202" name="Skjermbilde 2025-06-12 kl. 10.13.26.png" descr="Skjermbilde 2025-06-12 kl. 10.13.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542" y="1768612"/>
            <a:ext cx="21454916" cy="11621414"/>
          </a:xfrm>
          <a:prstGeom prst="rect">
            <a:avLst/>
          </a:prstGeom>
          <a:ln w="63500">
            <a:solidFill>
              <a:srgbClr val="0AB0BE"/>
            </a:solidFill>
            <a:miter lim="400000"/>
          </a:ln>
          <a:effectLst>
            <a:outerShdw blurRad="63500" dist="71026" dir="86570" rotWithShape="0">
              <a:srgbClr val="000000">
                <a:alpha val="50000"/>
              </a:srgbClr>
            </a:outerShdw>
          </a:effectLst>
        </p:spPr>
      </p:pic>
      <p:sp>
        <p:nvSpPr>
          <p:cNvPr id="203" name="Oval"/>
          <p:cNvSpPr/>
          <p:nvPr/>
        </p:nvSpPr>
        <p:spPr>
          <a:xfrm>
            <a:off x="21178738" y="5506394"/>
            <a:ext cx="1690391" cy="893772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tabilt"/>
          <p:cNvSpPr txBox="1"/>
          <p:nvPr/>
        </p:nvSpPr>
        <p:spPr>
          <a:xfrm>
            <a:off x="11486375" y="5841425"/>
            <a:ext cx="1852880" cy="2033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Stabilt</a:t>
            </a:r>
          </a:p>
        </p:txBody>
      </p:sp>
      <p:pic>
        <p:nvPicPr>
          <p:cNvPr id="206" name="Skjermbilde 2025-06-12 kl. 09.41.16.png" descr="Skjermbilde 2025-06-12 kl. 09.41.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3" y="-8533"/>
            <a:ext cx="24384001" cy="1376979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Rektangel"/>
          <p:cNvSpPr/>
          <p:nvPr/>
        </p:nvSpPr>
        <p:spPr>
          <a:xfrm>
            <a:off x="19989800" y="11125200"/>
            <a:ext cx="3698181" cy="1912541"/>
          </a:xfrm>
          <a:prstGeom prst="rect">
            <a:avLst/>
          </a:prstGeom>
          <a:solidFill>
            <a:srgbClr val="14193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8" name="11%…"/>
          <p:cNvSpPr txBox="1"/>
          <p:nvPr/>
        </p:nvSpPr>
        <p:spPr>
          <a:xfrm>
            <a:off x="1415846" y="2960202"/>
            <a:ext cx="5279036" cy="3877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16000">
                <a:solidFill>
                  <a:srgbClr val="FFFFFF"/>
                </a:solidFill>
              </a:defRPr>
            </a:pPr>
            <a:r>
              <a:t>11% </a:t>
            </a:r>
          </a:p>
          <a:p>
            <a:pPr>
              <a:spcBef>
                <a:spcPts val="0"/>
              </a:spcBef>
              <a:defRPr sz="5600">
                <a:solidFill>
                  <a:srgbClr val="FFFFFF"/>
                </a:solidFill>
              </a:defRPr>
            </a:pPr>
            <a:r>
              <a:t>Har podkast </a:t>
            </a:r>
          </a:p>
          <a:p>
            <a:pPr>
              <a:spcBef>
                <a:spcPts val="0"/>
              </a:spcBef>
              <a:defRPr sz="5600">
                <a:solidFill>
                  <a:srgbClr val="FFFFFF"/>
                </a:solidFill>
              </a:defRPr>
            </a:pPr>
            <a:r>
              <a:t>som nyhetskilde</a:t>
            </a:r>
          </a:p>
        </p:txBody>
      </p:sp>
      <p:sp>
        <p:nvSpPr>
          <p:cNvPr id="209" name="Podkast stadig et nisjemedium for nyheter"/>
          <p:cNvSpPr txBox="1"/>
          <p:nvPr/>
        </p:nvSpPr>
        <p:spPr>
          <a:xfrm>
            <a:off x="1365046" y="638964"/>
            <a:ext cx="14480541" cy="957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1">
                <a:solidFill>
                  <a:srgbClr val="FFFFFF"/>
                </a:solidFill>
              </a:defRPr>
            </a:lvl1pPr>
          </a:lstStyle>
          <a:p>
            <a:r>
              <a:t>Podkast stadig et nisjemedium for nyheter</a:t>
            </a:r>
          </a:p>
        </p:txBody>
      </p:sp>
      <p:sp>
        <p:nvSpPr>
          <p:cNvPr id="210" name="3%…"/>
          <p:cNvSpPr txBox="1"/>
          <p:nvPr/>
        </p:nvSpPr>
        <p:spPr>
          <a:xfrm>
            <a:off x="8169236" y="2960202"/>
            <a:ext cx="6759959" cy="3877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16000">
                <a:solidFill>
                  <a:srgbClr val="FFFFFF"/>
                </a:solidFill>
              </a:defRPr>
            </a:pPr>
            <a:r>
              <a:t>3% </a:t>
            </a:r>
          </a:p>
          <a:p>
            <a:pPr>
              <a:spcBef>
                <a:spcPts val="0"/>
              </a:spcBef>
              <a:defRPr sz="5600">
                <a:solidFill>
                  <a:srgbClr val="FFFFFF"/>
                </a:solidFill>
              </a:defRPr>
            </a:pPr>
            <a:r>
              <a:t>har podkast som viktigste nyhetskilde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kjermbilde 2025-06-12 kl. 09.41.16.png" descr="Skjermbilde 2025-06-12 kl. 09.41.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3" y="-8533"/>
            <a:ext cx="24384001" cy="137697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Skjermbilde 2025-06-12 kl. 10.21.39.png" descr="Skjermbilde 2025-06-12 kl. 10.21.39.png"/>
          <p:cNvPicPr>
            <a:picLocks noChangeAspect="1"/>
          </p:cNvPicPr>
          <p:nvPr/>
        </p:nvPicPr>
        <p:blipFill>
          <a:blip r:embed="rId3">
            <a:alphaModFix amt="79698"/>
          </a:blip>
          <a:stretch>
            <a:fillRect/>
          </a:stretch>
        </p:blipFill>
        <p:spPr>
          <a:xfrm>
            <a:off x="4197038" y="7911703"/>
            <a:ext cx="14240209" cy="2820391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Rektangel"/>
          <p:cNvSpPr/>
          <p:nvPr/>
        </p:nvSpPr>
        <p:spPr>
          <a:xfrm>
            <a:off x="19989800" y="11125200"/>
            <a:ext cx="3698181" cy="1912541"/>
          </a:xfrm>
          <a:prstGeom prst="rect">
            <a:avLst/>
          </a:prstGeom>
          <a:solidFill>
            <a:srgbClr val="14193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5" name="Podkast integrert i hverdagen"/>
          <p:cNvSpPr txBox="1"/>
          <p:nvPr/>
        </p:nvSpPr>
        <p:spPr>
          <a:xfrm>
            <a:off x="1365046" y="638964"/>
            <a:ext cx="10151467" cy="957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1">
                <a:solidFill>
                  <a:srgbClr val="FFFFFF"/>
                </a:solidFill>
              </a:defRPr>
            </a:lvl1pPr>
          </a:lstStyle>
          <a:p>
            <a:r>
              <a:t>Podkast integrert i hverdagen</a:t>
            </a:r>
          </a:p>
        </p:txBody>
      </p:sp>
      <p:sp>
        <p:nvSpPr>
          <p:cNvPr id="216" name="«Det er som å ha noen kloke folk i rommet, uten at jeg trenger å svare.»"/>
          <p:cNvSpPr txBox="1"/>
          <p:nvPr/>
        </p:nvSpPr>
        <p:spPr>
          <a:xfrm>
            <a:off x="2398052" y="4713466"/>
            <a:ext cx="13774182" cy="170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FFFFFF"/>
                </a:solidFill>
              </a:defRPr>
            </a:lvl1pPr>
          </a:lstStyle>
          <a:p>
            <a:r>
              <a:t>«Det er som å ha noen kloke folk i rommet, uten at jeg trenger å svare.»</a:t>
            </a:r>
          </a:p>
        </p:txBody>
      </p:sp>
      <p:sp>
        <p:nvSpPr>
          <p:cNvPr id="217" name="«Det gir meg hodet inn i samfunnet igjen, før jeg åpner e-posten.»"/>
          <p:cNvSpPr txBox="1"/>
          <p:nvPr/>
        </p:nvSpPr>
        <p:spPr>
          <a:xfrm>
            <a:off x="1534452" y="2709029"/>
            <a:ext cx="13774182" cy="170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FFFFFF"/>
                </a:solidFill>
              </a:defRPr>
            </a:lvl1pPr>
          </a:lstStyle>
          <a:p>
            <a:r>
              <a:t>«Det gir meg hodet inn i samfunnet igjen, før jeg åpner e-posten.»</a:t>
            </a:r>
          </a:p>
        </p:txBody>
      </p:sp>
      <p:sp>
        <p:nvSpPr>
          <p:cNvPr id="218" name="«De snakker lenge og rolig, og jeg føler jeg lærer noe – selv når det er folk jeg aldri har hørt om før.»"/>
          <p:cNvSpPr txBox="1"/>
          <p:nvPr/>
        </p:nvSpPr>
        <p:spPr>
          <a:xfrm>
            <a:off x="4430052" y="8087803"/>
            <a:ext cx="13774182" cy="2468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600">
                <a:solidFill>
                  <a:srgbClr val="FFFFFF"/>
                </a:solidFill>
              </a:defRPr>
            </a:pPr>
            <a:r>
              <a:t>«De snakker lenge og rolig, og jeg føler jeg lærer noe – selv når det er folk</a:t>
            </a:r>
            <a:br/>
            <a:r>
              <a:t>jeg aldri har hørt om før.»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</Words>
  <Application>Microsoft Macintosh PowerPoint</Application>
  <PresentationFormat>Egendefinert</PresentationFormat>
  <Paragraphs>39</Paragraphs>
  <Slides>15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18" baseType="lpstr">
      <vt:lpstr>Helvetica Neue</vt:lpstr>
      <vt:lpstr>Helvetica Neue Medium</vt:lpstr>
      <vt:lpstr>21_BasicWhite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Henrik Pryser Libell</cp:lastModifiedBy>
  <cp:revision>1</cp:revision>
  <dcterms:modified xsi:type="dcterms:W3CDTF">2025-06-16T12:05:15Z</dcterms:modified>
</cp:coreProperties>
</file>